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44D2A9-FD41-42B7-AE3B-B4D4FFADB512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7761F5-575B-40AE-B580-34F1620363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molodezhny_forum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b="15873"/>
          <a:stretch/>
        </p:blipFill>
        <p:spPr bwMode="auto">
          <a:xfrm>
            <a:off x="539552" y="1663147"/>
            <a:ext cx="7992888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03657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Уважаемые члены профсоюза!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61" y="763613"/>
            <a:ext cx="7300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cap="all" dirty="0"/>
              <a:t>«СКО ФНПР «ПРОФКУРОРТ» </a:t>
            </a:r>
            <a:endParaRPr lang="ru-RU" sz="1600" b="1" cap="all" dirty="0" smtClean="0"/>
          </a:p>
          <a:p>
            <a:pPr algn="ctr"/>
            <a:r>
              <a:rPr lang="ru-RU" sz="1600" b="1" cap="all" dirty="0" smtClean="0"/>
              <a:t>представляет ВОЗМОЖНОСТЬ </a:t>
            </a:r>
            <a:r>
              <a:rPr lang="ru-RU" sz="1600" b="1" cap="all" dirty="0"/>
              <a:t>ПРИОБРЕТЕНИЯ ПРОФСОЮЗНЫХ </a:t>
            </a:r>
            <a:endParaRPr lang="ru-RU" sz="1600" b="1" cap="all" dirty="0" smtClean="0"/>
          </a:p>
          <a:p>
            <a:pPr algn="ctr"/>
            <a:r>
              <a:rPr lang="ru-RU" sz="1600" b="1" cap="all" dirty="0" smtClean="0"/>
              <a:t>ПУТЕВОК ПО </a:t>
            </a:r>
            <a:r>
              <a:rPr lang="ru-RU" sz="1600" b="1" cap="all" dirty="0"/>
              <a:t>СПЕЦИАЛЬНОЙ ПРОГРАММЕ </a:t>
            </a:r>
            <a:r>
              <a:rPr lang="ru-RU" sz="1600" b="1" cap="all" dirty="0" smtClean="0"/>
              <a:t>со скидкой до 20%</a:t>
            </a:r>
            <a:endParaRPr lang="ru-RU" sz="1600" b="1" cap="all" dirty="0"/>
          </a:p>
        </p:txBody>
      </p:sp>
    </p:spTree>
    <p:extLst>
      <p:ext uri="{BB962C8B-B14F-4D97-AF65-F5344CB8AC3E}">
        <p14:creationId xmlns:p14="http://schemas.microsoft.com/office/powerpoint/2010/main" val="21851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Крым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91986"/>
              </p:ext>
            </p:extLst>
          </p:nvPr>
        </p:nvGraphicFramePr>
        <p:xfrm>
          <a:off x="251519" y="2428869"/>
          <a:ext cx="8640959" cy="4240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3"/>
                <a:gridCol w="3194536"/>
              </a:tblGrid>
              <a:tr h="424049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effectLst/>
                        </a:rPr>
                        <a:t> Санаторий «Киев»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7%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ТОК «Приморье»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«Голубая волна»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13%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Пансионат «Демерджи»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«Юрмино»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«Саки»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effectLst/>
                        </a:rPr>
                        <a:t> Санаторий «Крымские зори»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7%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«Сакрополь»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effectLst/>
                        </a:rPr>
                        <a:t> Санаторий «Южнобережный»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7%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4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Пансионат «Золотой берег»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13%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Алтайский край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72368"/>
              </p:ext>
            </p:extLst>
          </p:nvPr>
        </p:nvGraphicFramePr>
        <p:xfrm>
          <a:off x="251521" y="2420886"/>
          <a:ext cx="8640958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3"/>
                <a:gridCol w="3194535"/>
              </a:tblGrid>
              <a:tr h="378042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effectLst/>
                        </a:rPr>
                        <a:t> Санаторий «Барнаульский»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«Родник Алтая»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«Россия»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</a:t>
                      </a:r>
                      <a:r>
                        <a:rPr lang="ru-RU" sz="2400" b="1" u="none" strike="noStrike" dirty="0">
                          <a:effectLst/>
                        </a:rPr>
                        <a:t>Центросоюза РФ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077072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Брянская область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83828"/>
              </p:ext>
            </p:extLst>
          </p:nvPr>
        </p:nvGraphicFramePr>
        <p:xfrm>
          <a:off x="251520" y="4797152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«Затишье»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745" y="5445224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Волгоградская область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79737"/>
              </p:ext>
            </p:extLst>
          </p:nvPr>
        </p:nvGraphicFramePr>
        <p:xfrm>
          <a:off x="224745" y="6165304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«Новый источник»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1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Ингушетия Республика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068960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Ивановская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848133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Калужская область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26113"/>
              </p:ext>
            </p:extLst>
          </p:nvPr>
        </p:nvGraphicFramePr>
        <p:xfrm>
          <a:off x="257291" y="2420888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Курорт «Армхи»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34197"/>
              </p:ext>
            </p:extLst>
          </p:nvPr>
        </p:nvGraphicFramePr>
        <p:xfrm>
          <a:off x="251522" y="3789040"/>
          <a:ext cx="8640957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«им</a:t>
                      </a:r>
                      <a:r>
                        <a:rPr lang="ru-RU" sz="2400" b="1" u="none" strike="noStrike" dirty="0">
                          <a:effectLst/>
                        </a:rPr>
                        <a:t>.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Станко»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Курорт «Оболсуново»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73854"/>
              </p:ext>
            </p:extLst>
          </p:nvPr>
        </p:nvGraphicFramePr>
        <p:xfrm>
          <a:off x="269550" y="5661248"/>
          <a:ext cx="8640957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«Сигнал»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«Воробьево»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4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Иркутская 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068960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Калининградская область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74158"/>
              </p:ext>
            </p:extLst>
          </p:nvPr>
        </p:nvGraphicFramePr>
        <p:xfrm>
          <a:off x="257291" y="2420888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Курорт «Ангара»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55502"/>
              </p:ext>
            </p:extLst>
          </p:nvPr>
        </p:nvGraphicFramePr>
        <p:xfrm>
          <a:off x="251522" y="3789040"/>
          <a:ext cx="8640957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4"/>
                <a:gridCol w="4536503"/>
              </a:tblGrid>
              <a:tr h="53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«Зеленоградск»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01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Пансионат «Волна»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 </a:t>
                      </a:r>
                      <a:r>
                        <a:rPr lang="ru-RU" sz="2000" b="1" u="none" strike="noStrike" dirty="0" smtClean="0">
                          <a:effectLst/>
                        </a:rPr>
                        <a:t>(</a:t>
                      </a:r>
                      <a:r>
                        <a:rPr lang="ru-RU" sz="2000" b="1" i="1" u="none" strike="noStrike" dirty="0" smtClean="0">
                          <a:effectLst/>
                        </a:rPr>
                        <a:t>01.01.</a:t>
                      </a:r>
                      <a:r>
                        <a:rPr lang="ru-RU" sz="2000" b="1" i="1" u="none" strike="noStrike" baseline="0" dirty="0" smtClean="0">
                          <a:effectLst/>
                        </a:rPr>
                        <a:t>– 30.04 и 01.10 – 31.12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)</a:t>
                      </a:r>
                    </a:p>
                    <a:p>
                      <a:pPr algn="ctr" font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2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01.05 – 30.09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5373216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Карачаево-Черкесская Республика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146140"/>
              </p:ext>
            </p:extLst>
          </p:nvPr>
        </p:nvGraphicFramePr>
        <p:xfrm>
          <a:off x="251522" y="6165304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Гостиничный комплекс «Романтик»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7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Карелия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745" y="3356992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Костромская область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61209"/>
              </p:ext>
            </p:extLst>
          </p:nvPr>
        </p:nvGraphicFramePr>
        <p:xfrm>
          <a:off x="257291" y="2420888"/>
          <a:ext cx="8640957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1" u="none" strike="noStrike" dirty="0" smtClean="0">
                          <a:effectLst/>
                        </a:rPr>
                        <a:t> Санаторий «Марциальные воды»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 smtClean="0">
                          <a:effectLst/>
                        </a:rPr>
                        <a:t>20%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60694"/>
              </p:ext>
            </p:extLst>
          </p:nvPr>
        </p:nvGraphicFramePr>
        <p:xfrm>
          <a:off x="257156" y="4077072"/>
          <a:ext cx="8640957" cy="68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606"/>
                <a:gridCol w="3168351"/>
              </a:tblGrid>
              <a:tr h="683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1" u="none" strike="noStrike" dirty="0" smtClean="0">
                          <a:effectLst/>
                        </a:rPr>
                        <a:t> Санаторий «Серебряный плёс»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 smtClean="0">
                          <a:effectLst/>
                        </a:rPr>
                        <a:t>15%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8267" y="4941168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Ленинградская область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29931"/>
              </p:ext>
            </p:extLst>
          </p:nvPr>
        </p:nvGraphicFramePr>
        <p:xfrm>
          <a:off x="251522" y="5733256"/>
          <a:ext cx="8640957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600" b="1" u="none" strike="noStrike" dirty="0" smtClean="0">
                          <a:effectLst/>
                        </a:rPr>
                        <a:t> Санаторий «Северная Ривьера»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u="none" strike="noStrike" dirty="0" smtClean="0">
                          <a:effectLst/>
                        </a:rPr>
                        <a:t>15%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346" y="1484784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Мордовия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37877"/>
              </p:ext>
            </p:extLst>
          </p:nvPr>
        </p:nvGraphicFramePr>
        <p:xfrm>
          <a:off x="221634" y="2204864"/>
          <a:ext cx="8640957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4"/>
                <a:gridCol w="4536503"/>
              </a:tblGrid>
              <a:tr h="463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«Мокша»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6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«Саранский»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5373216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Нижегородская область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7878"/>
              </p:ext>
            </p:extLst>
          </p:nvPr>
        </p:nvGraphicFramePr>
        <p:xfrm>
          <a:off x="251522" y="6165304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Профилакторий «Морозовский»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1634" y="3429000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Московская область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06528"/>
              </p:ext>
            </p:extLst>
          </p:nvPr>
        </p:nvGraphicFramePr>
        <p:xfrm>
          <a:off x="251522" y="4149080"/>
          <a:ext cx="8640957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4"/>
                <a:gridCol w="4536503"/>
              </a:tblGrid>
              <a:tr h="463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«Переделкино»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6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«Дорохово»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7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2633" y="3429000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Новгородская область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2664"/>
              </p:ext>
            </p:extLst>
          </p:nvPr>
        </p:nvGraphicFramePr>
        <p:xfrm>
          <a:off x="230649" y="4221088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Курорт «Старая Русса»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1" y="1484784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Новосибирская область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17851"/>
              </p:ext>
            </p:extLst>
          </p:nvPr>
        </p:nvGraphicFramePr>
        <p:xfrm>
          <a:off x="251522" y="2204864"/>
          <a:ext cx="8640957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4"/>
                <a:gridCol w="4536503"/>
              </a:tblGrid>
              <a:tr h="463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«Сибиряк»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6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«Парус»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2633" y="4941168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Оренбургская область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01989"/>
              </p:ext>
            </p:extLst>
          </p:nvPr>
        </p:nvGraphicFramePr>
        <p:xfrm>
          <a:off x="232634" y="5805264"/>
          <a:ext cx="8640957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Курорт «</a:t>
                      </a:r>
                      <a:r>
                        <a:rPr lang="ru-RU" sz="2400" b="1" u="none" strike="noStrike" dirty="0" err="1" smtClean="0">
                          <a:effectLst/>
                        </a:rPr>
                        <a:t>Рябинушка</a:t>
                      </a:r>
                      <a:r>
                        <a:rPr lang="ru-RU" sz="2400" b="1" u="none" strike="noStrike" dirty="0" smtClean="0">
                          <a:effectLst/>
                        </a:rPr>
                        <a:t>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2633" y="3068960"/>
            <a:ext cx="864095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Псковская область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74348"/>
              </p:ext>
            </p:extLst>
          </p:nvPr>
        </p:nvGraphicFramePr>
        <p:xfrm>
          <a:off x="251522" y="3717033"/>
          <a:ext cx="8640957" cy="82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34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«Хилово»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Санаторий «Голубые озера»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1" y="1484784"/>
            <a:ext cx="8640958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Пензенская область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07263"/>
              </p:ext>
            </p:extLst>
          </p:nvPr>
        </p:nvGraphicFramePr>
        <p:xfrm>
          <a:off x="251522" y="2060848"/>
          <a:ext cx="8640957" cy="86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598"/>
                <a:gridCol w="3240359"/>
              </a:tblGrid>
              <a:tr h="373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«им. В.В. Володарского»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«Березовая роща»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7555" y="4653136"/>
            <a:ext cx="864095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Рязанская область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31580"/>
              </p:ext>
            </p:extLst>
          </p:nvPr>
        </p:nvGraphicFramePr>
        <p:xfrm>
          <a:off x="230085" y="5301208"/>
          <a:ext cx="8640957" cy="1276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«Солотча»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Санаторий «Приока»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Санаторий «Старица»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2633" y="3068960"/>
            <a:ext cx="864095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Тамбовская область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98288"/>
              </p:ext>
            </p:extLst>
          </p:nvPr>
        </p:nvGraphicFramePr>
        <p:xfrm>
          <a:off x="251522" y="3717033"/>
          <a:ext cx="8640957" cy="825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34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«Сосны»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Санаторий «им. Калинина»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1" y="1484784"/>
            <a:ext cx="8640958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Самарская область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776938"/>
              </p:ext>
            </p:extLst>
          </p:nvPr>
        </p:nvGraphicFramePr>
        <p:xfrm>
          <a:off x="251522" y="2060848"/>
          <a:ext cx="8640957" cy="86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598"/>
                <a:gridCol w="3240359"/>
              </a:tblGrid>
              <a:tr h="373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«Красная Глинка»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</a:t>
                      </a:r>
                      <a:r>
                        <a:rPr lang="en-US" sz="2400" b="1" u="none" strike="noStrike" dirty="0" smtClean="0">
                          <a:effectLst/>
                        </a:rPr>
                        <a:t>Matreshka Plaza</a:t>
                      </a:r>
                      <a:r>
                        <a:rPr lang="ru-RU" sz="2400" b="1" u="none" strike="noStrike" dirty="0" smtClean="0">
                          <a:effectLst/>
                        </a:rPr>
                        <a:t>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7555" y="4653136"/>
            <a:ext cx="864095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Татарстан Республика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86125"/>
              </p:ext>
            </p:extLst>
          </p:nvPr>
        </p:nvGraphicFramePr>
        <p:xfrm>
          <a:off x="230085" y="5301208"/>
          <a:ext cx="8640957" cy="1276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</a:t>
                      </a:r>
                      <a:r>
                        <a:rPr lang="ru-RU" sz="2400" b="1" u="none" strike="noStrike" dirty="0" err="1" smtClean="0">
                          <a:effectLst/>
                        </a:rPr>
                        <a:t>Нехама</a:t>
                      </a:r>
                      <a:r>
                        <a:rPr lang="ru-RU" sz="2400" b="1" u="none" strike="noStrike" dirty="0" smtClean="0">
                          <a:effectLst/>
                        </a:rPr>
                        <a:t>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Санаторий «Ливадия»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Санаторий «Бакирово»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0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3874" y="3212976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Тюменская область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27472"/>
              </p:ext>
            </p:extLst>
          </p:nvPr>
        </p:nvGraphicFramePr>
        <p:xfrm>
          <a:off x="224880" y="3933056"/>
          <a:ext cx="8640957" cy="519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519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«Сосновый</a:t>
                      </a:r>
                      <a:r>
                        <a:rPr lang="ru-RU" sz="2400" b="1" u="none" strike="noStrike" baseline="0" dirty="0" smtClean="0">
                          <a:effectLst/>
                        </a:rPr>
                        <a:t> бор</a:t>
                      </a:r>
                      <a:r>
                        <a:rPr lang="ru-RU" sz="2400" b="1" u="none" strike="noStrike" dirty="0" smtClean="0">
                          <a:effectLst/>
                        </a:rPr>
                        <a:t>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1" y="1474597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Тульская область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12259"/>
              </p:ext>
            </p:extLst>
          </p:nvPr>
        </p:nvGraphicFramePr>
        <p:xfrm>
          <a:off x="239823" y="2204864"/>
          <a:ext cx="8640957" cy="865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598"/>
                <a:gridCol w="3240359"/>
              </a:tblGrid>
              <a:tr h="373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«Егнышевка»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«Краинка»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7555" y="4653136"/>
            <a:ext cx="8640958" cy="6159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Челябинская область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59647"/>
              </p:ext>
            </p:extLst>
          </p:nvPr>
        </p:nvGraphicFramePr>
        <p:xfrm>
          <a:off x="217555" y="5517232"/>
          <a:ext cx="8640957" cy="1041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473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«Сунгуль»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8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Курорт «Увельды»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Выго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9272"/>
            <a:ext cx="8640959" cy="51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3874" y="2768983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Ярославская область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1" y="1474597"/>
            <a:ext cx="864095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Чувашская Республика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3342"/>
              </p:ext>
            </p:extLst>
          </p:nvPr>
        </p:nvGraphicFramePr>
        <p:xfrm>
          <a:off x="239823" y="2204864"/>
          <a:ext cx="8640957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598"/>
                <a:gridCol w="3240359"/>
              </a:tblGrid>
              <a:tr h="373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«Чувашия»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9143"/>
              </p:ext>
            </p:extLst>
          </p:nvPr>
        </p:nvGraphicFramePr>
        <p:xfrm>
          <a:off x="217555" y="3501008"/>
          <a:ext cx="8640957" cy="1041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6422"/>
                <a:gridCol w="3194535"/>
              </a:tblGrid>
              <a:tr h="473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«Красный холм»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68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u="none" strike="noStrike" dirty="0" smtClean="0">
                          <a:effectLst/>
                        </a:rPr>
                        <a:t>Санаторий «им. Воровского»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3874" y="4746532"/>
            <a:ext cx="8640958" cy="177881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Скидки на путевки предоставляются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ч</a:t>
            </a:r>
            <a:r>
              <a:rPr lang="ru-RU" sz="3200" b="1" dirty="0" smtClean="0">
                <a:solidFill>
                  <a:srgbClr val="FF0000"/>
                </a:solidFill>
              </a:rPr>
              <a:t>ленам профсоюза, а также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ч</a:t>
            </a:r>
            <a:r>
              <a:rPr lang="ru-RU" sz="3200" b="1" dirty="0" smtClean="0">
                <a:solidFill>
                  <a:srgbClr val="FF0000"/>
                </a:solidFill>
              </a:rPr>
              <a:t>ленам их семей !!!</a:t>
            </a:r>
          </a:p>
        </p:txBody>
      </p:sp>
    </p:spTree>
    <p:extLst>
      <p:ext uri="{BB962C8B-B14F-4D97-AF65-F5344CB8AC3E}">
        <p14:creationId xmlns:p14="http://schemas.microsoft.com/office/powerpoint/2010/main" val="28374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1" y="1628800"/>
            <a:ext cx="8640958" cy="4896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 всем вопросам, связанным с приобретением профсоюзных путевок, обращайтесь в отдел реализации путевок:</a:t>
            </a:r>
          </a:p>
          <a:p>
            <a:endParaRPr lang="ru-RU" sz="200" b="1" dirty="0" smtClean="0"/>
          </a:p>
          <a:p>
            <a:r>
              <a:rPr lang="ru-RU" sz="1400" b="1" dirty="0" smtClean="0"/>
              <a:t>Дядченко </a:t>
            </a:r>
            <a:r>
              <a:rPr lang="ru-RU" sz="1400" b="1" dirty="0"/>
              <a:t>Маргарита Владимировна</a:t>
            </a:r>
            <a:r>
              <a:rPr lang="ru-RU" sz="1400" dirty="0"/>
              <a:t> — начальник отдела по работе с корпоративными клиентами и профсоюзными </a:t>
            </a:r>
            <a:r>
              <a:rPr lang="ru-RU" sz="1400" dirty="0" smtClean="0"/>
              <a:t>организациями</a:t>
            </a:r>
            <a:r>
              <a:rPr lang="ru-RU" sz="1400" dirty="0"/>
              <a:t> </a:t>
            </a:r>
            <a:r>
              <a:rPr lang="ru-RU" sz="1400" dirty="0" smtClean="0"/>
              <a:t>+7 </a:t>
            </a:r>
            <a:r>
              <a:rPr lang="ru-RU" sz="1400" dirty="0"/>
              <a:t>(800) 100-23-28, доб. </a:t>
            </a:r>
            <a:r>
              <a:rPr lang="ru-RU" sz="1400" b="1" dirty="0"/>
              <a:t>220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" dirty="0" smtClean="0"/>
              <a:t/>
            </a:r>
            <a:br>
              <a:rPr lang="ru-RU" sz="200" dirty="0" smtClean="0"/>
            </a:br>
            <a:r>
              <a:rPr lang="ru-RU" sz="1400" b="1" dirty="0"/>
              <a:t>Борисова Светлана Витальевна</a:t>
            </a:r>
            <a:r>
              <a:rPr lang="ru-RU" sz="1400" dirty="0"/>
              <a:t> — ведущий специалист отдела реализации </a:t>
            </a:r>
            <a:r>
              <a:rPr lang="ru-RU" sz="1400" dirty="0" smtClean="0"/>
              <a:t>путёвок</a:t>
            </a:r>
            <a:r>
              <a:rPr lang="ru-RU" sz="1400" dirty="0"/>
              <a:t> </a:t>
            </a:r>
            <a:r>
              <a:rPr lang="ru-RU" sz="1400" dirty="0" smtClean="0"/>
              <a:t>+7 </a:t>
            </a:r>
            <a:r>
              <a:rPr lang="ru-RU" sz="1400" dirty="0"/>
              <a:t>(800) 100-23-28, доб. </a:t>
            </a:r>
            <a:r>
              <a:rPr lang="ru-RU" sz="1400" b="1" dirty="0"/>
              <a:t>218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" dirty="0" smtClean="0"/>
              <a:t/>
            </a:r>
            <a:br>
              <a:rPr lang="ru-RU" sz="200" dirty="0" smtClean="0"/>
            </a:br>
            <a:r>
              <a:rPr lang="ru-RU" sz="1400" b="1" dirty="0"/>
              <a:t>Ступина Ирина Юрьевна</a:t>
            </a:r>
            <a:r>
              <a:rPr lang="ru-RU" sz="1400" dirty="0"/>
              <a:t> — ведущий специалист отдела реализации </a:t>
            </a:r>
            <a:r>
              <a:rPr lang="ru-RU" sz="1400" dirty="0" smtClean="0"/>
              <a:t>путевок</a:t>
            </a:r>
            <a:r>
              <a:rPr lang="ru-RU" sz="1400" dirty="0"/>
              <a:t> </a:t>
            </a:r>
            <a:r>
              <a:rPr lang="ru-RU" sz="1400" dirty="0" smtClean="0"/>
              <a:t>+7 </a:t>
            </a:r>
            <a:r>
              <a:rPr lang="ru-RU" sz="1400" dirty="0"/>
              <a:t>(800) 100-23-28, доб. </a:t>
            </a:r>
            <a:r>
              <a:rPr lang="ru-RU" sz="1400" b="1" dirty="0"/>
              <a:t>219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" dirty="0" smtClean="0"/>
              <a:t/>
            </a:r>
            <a:br>
              <a:rPr lang="ru-RU" sz="200" dirty="0" smtClean="0"/>
            </a:br>
            <a:r>
              <a:rPr lang="ru-RU" sz="1400" b="1" dirty="0"/>
              <a:t>Захарова Виктория Владимировна</a:t>
            </a:r>
            <a:r>
              <a:rPr lang="ru-RU" sz="1400" dirty="0"/>
              <a:t> — ведущий специалист отдела реализации путёвок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+7 (800) 100-23-28, доб. </a:t>
            </a:r>
            <a:r>
              <a:rPr lang="ru-RU" sz="1400" b="1" dirty="0"/>
              <a:t>270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" dirty="0" smtClean="0"/>
              <a:t/>
            </a:r>
            <a:br>
              <a:rPr lang="ru-RU" sz="200" dirty="0" smtClean="0"/>
            </a:br>
            <a:r>
              <a:rPr lang="ru-RU" sz="1400" b="1" dirty="0"/>
              <a:t>Косенко Ирина Викторовна</a:t>
            </a:r>
            <a:r>
              <a:rPr lang="ru-RU" sz="1400" dirty="0"/>
              <a:t> — специалист отдела реализации </a:t>
            </a:r>
            <a:r>
              <a:rPr lang="ru-RU" sz="1400" dirty="0" smtClean="0"/>
              <a:t>путевок</a:t>
            </a:r>
            <a:r>
              <a:rPr lang="ru-RU" sz="1400" dirty="0"/>
              <a:t> </a:t>
            </a:r>
            <a:r>
              <a:rPr lang="ru-RU" sz="1400" dirty="0" smtClean="0"/>
              <a:t>+7 </a:t>
            </a:r>
            <a:r>
              <a:rPr lang="ru-RU" sz="1400" dirty="0"/>
              <a:t>(800) 100-23-28, доб. </a:t>
            </a:r>
            <a:r>
              <a:rPr lang="ru-RU" sz="1400" b="1" dirty="0" smtClean="0"/>
              <a:t>217</a:t>
            </a: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1600" b="1" dirty="0"/>
              <a:t>По всем вопросам, связанным с приобретением профсоюзных путевок в Крымские объекты </a:t>
            </a:r>
            <a:r>
              <a:rPr lang="ru-RU" sz="1600" b="1" dirty="0" smtClean="0"/>
              <a:t>размещения:</a:t>
            </a:r>
          </a:p>
          <a:p>
            <a:r>
              <a:rPr lang="ru-RU" sz="1400" b="1" dirty="0"/>
              <a:t>Шаранович </a:t>
            </a:r>
            <a:r>
              <a:rPr lang="ru-RU" sz="1400" b="1" dirty="0" smtClean="0"/>
              <a:t>Светлана Анатольевна</a:t>
            </a:r>
            <a:r>
              <a:rPr lang="ru-RU" sz="1400" dirty="0" smtClean="0"/>
              <a:t>— </a:t>
            </a:r>
            <a:r>
              <a:rPr lang="ru-RU" sz="1400" dirty="0"/>
              <a:t>ведущий специалист отдела реализации </a:t>
            </a:r>
            <a:r>
              <a:rPr lang="ru-RU" sz="1400" dirty="0" smtClean="0"/>
              <a:t>путевок</a:t>
            </a:r>
            <a:r>
              <a:rPr lang="ru-RU" sz="1400" dirty="0"/>
              <a:t> </a:t>
            </a:r>
            <a:r>
              <a:rPr lang="ru-RU" sz="1400" dirty="0" smtClean="0"/>
              <a:t>+7 </a:t>
            </a:r>
            <a:r>
              <a:rPr lang="ru-RU" sz="1400" dirty="0"/>
              <a:t>(800) 100-23-28, доб. </a:t>
            </a:r>
            <a:r>
              <a:rPr lang="ru-RU" sz="1400" b="1" dirty="0" smtClean="0"/>
              <a:t>254</a:t>
            </a:r>
          </a:p>
          <a:p>
            <a:endParaRPr lang="ru-RU" sz="500" b="1" dirty="0"/>
          </a:p>
          <a:p>
            <a:pPr algn="ctr"/>
            <a:r>
              <a:rPr lang="ru-RU" sz="1600" b="1" dirty="0" smtClean="0"/>
              <a:t>Также по вопросам, связанным с приобретением профсоюзных путевок, вы можете </a:t>
            </a:r>
          </a:p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братиться в профсоюзный комитет своей первичной профсоюзной организации!</a:t>
            </a:r>
          </a:p>
          <a:p>
            <a:pPr algn="ctr"/>
            <a:endParaRPr lang="ru-RU" sz="800" b="1" dirty="0"/>
          </a:p>
          <a:p>
            <a:pPr algn="ctr"/>
            <a:r>
              <a:rPr lang="ru-RU" sz="1600" b="1" dirty="0" smtClean="0"/>
              <a:t>Более подробную информацию вы можете найти на сайте: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https://www.profkurort.ru/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Ессентуки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02209"/>
              </p:ext>
            </p:extLst>
          </p:nvPr>
        </p:nvGraphicFramePr>
        <p:xfrm>
          <a:off x="251521" y="2852936"/>
          <a:ext cx="8640958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702"/>
                <a:gridCol w="3051256"/>
              </a:tblGrid>
              <a:tr h="876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 им</a:t>
                      </a:r>
                      <a:r>
                        <a:rPr lang="ru-RU" sz="2800" b="1" u="none" strike="noStrike" dirty="0">
                          <a:effectLst/>
                        </a:rPr>
                        <a:t>. </a:t>
                      </a:r>
                      <a:r>
                        <a:rPr lang="ru-RU" sz="2800" b="1" u="none" strike="noStrike" dirty="0" smtClean="0">
                          <a:effectLst/>
                        </a:rPr>
                        <a:t>Анджиевского»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8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</a:t>
                      </a:r>
                      <a:r>
                        <a:rPr lang="en-US" sz="2800" b="1" u="none" strike="noStrike" dirty="0" smtClean="0">
                          <a:effectLst/>
                        </a:rPr>
                        <a:t>C</a:t>
                      </a:r>
                      <a:r>
                        <a:rPr lang="ru-RU" sz="2800" b="1" u="none" strike="noStrike" dirty="0">
                          <a:effectLst/>
                        </a:rPr>
                        <a:t>анаторий </a:t>
                      </a:r>
                      <a:r>
                        <a:rPr lang="ru-RU" sz="2800" b="1" u="none" strike="noStrike" dirty="0" smtClean="0">
                          <a:effectLst/>
                        </a:rPr>
                        <a:t>«Виктория»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8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«Надежда»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8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Гостевой </a:t>
                      </a:r>
                      <a:r>
                        <a:rPr lang="ru-RU" sz="2800" b="1" u="none" strike="noStrike" dirty="0">
                          <a:effectLst/>
                        </a:rPr>
                        <a:t>дом </a:t>
                      </a:r>
                      <a:r>
                        <a:rPr lang="ru-RU" sz="2800" b="1" u="none" strike="noStrike" dirty="0" smtClean="0">
                          <a:effectLst/>
                        </a:rPr>
                        <a:t>«Вилла Герман»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73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«Целебный ключ»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4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Железноводск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37336"/>
              </p:ext>
            </p:extLst>
          </p:nvPr>
        </p:nvGraphicFramePr>
        <p:xfrm>
          <a:off x="251520" y="2780930"/>
          <a:ext cx="8640959" cy="38884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89701"/>
                <a:gridCol w="3051258"/>
              </a:tblGrid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Санаторий «Дубрава»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Санаторий «Здоровье»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Санаторий « им</a:t>
                      </a:r>
                      <a:r>
                        <a:rPr lang="ru-RU" sz="2400" b="1" i="0" u="none" strike="noStrike" dirty="0">
                          <a:effectLst/>
                        </a:rPr>
                        <a:t>. С.М. </a:t>
                      </a:r>
                      <a:r>
                        <a:rPr lang="ru-RU" sz="2400" b="1" i="0" u="none" strike="noStrike" dirty="0" smtClean="0">
                          <a:effectLst/>
                        </a:rPr>
                        <a:t>Кирова»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Санаторий « им. Э.Тельмана»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Санаторий «Эльбрус»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Санаторий «им</a:t>
                      </a:r>
                      <a:r>
                        <a:rPr lang="ru-RU" sz="2400" b="1" i="0" u="none" strike="noStrike" dirty="0">
                          <a:effectLst/>
                        </a:rPr>
                        <a:t>. 30-ти летия </a:t>
                      </a:r>
                      <a:r>
                        <a:rPr lang="ru-RU" sz="2400" b="1" i="0" u="none" strike="noStrike" dirty="0" smtClean="0">
                          <a:effectLst/>
                        </a:rPr>
                        <a:t>Победы»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5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effectLst/>
                        </a:rPr>
                        <a:t> Пансионат </a:t>
                      </a:r>
                      <a:r>
                        <a:rPr lang="ru-RU" sz="2400" b="1" i="0" u="none" strike="noStrike" dirty="0">
                          <a:effectLst/>
                        </a:rPr>
                        <a:t>с лечением </a:t>
                      </a:r>
                      <a:r>
                        <a:rPr lang="ru-RU" sz="2400" b="1" i="0" u="none" strike="noStrike" dirty="0" smtClean="0">
                          <a:effectLst/>
                        </a:rPr>
                        <a:t>«Альянс»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effectLst/>
                        </a:rPr>
                        <a:t>20%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Кисловодск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5186"/>
              </p:ext>
            </p:extLst>
          </p:nvPr>
        </p:nvGraphicFramePr>
        <p:xfrm>
          <a:off x="251520" y="2852938"/>
          <a:ext cx="8640957" cy="3816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699"/>
                <a:gridCol w="3051258"/>
              </a:tblGrid>
              <a:tr h="76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baseline="0" dirty="0" smtClean="0">
                          <a:effectLst/>
                        </a:rPr>
                        <a:t> С</a:t>
                      </a:r>
                      <a:r>
                        <a:rPr lang="ru-RU" sz="2800" b="1" u="none" strike="noStrike" dirty="0" smtClean="0">
                          <a:effectLst/>
                        </a:rPr>
                        <a:t>анаторий «им</a:t>
                      </a:r>
                      <a:r>
                        <a:rPr lang="ru-RU" sz="2800" b="1" u="none" strike="noStrike" dirty="0">
                          <a:effectLst/>
                        </a:rPr>
                        <a:t>. Г. </a:t>
                      </a:r>
                      <a:r>
                        <a:rPr lang="ru-RU" sz="2800" b="1" u="none" strike="noStrike" dirty="0" smtClean="0">
                          <a:effectLst/>
                        </a:rPr>
                        <a:t>Димитрова»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«им</a:t>
                      </a:r>
                      <a:r>
                        <a:rPr lang="ru-RU" sz="2800" b="1" u="none" strike="noStrike" dirty="0">
                          <a:effectLst/>
                        </a:rPr>
                        <a:t>. </a:t>
                      </a:r>
                      <a:r>
                        <a:rPr lang="ru-RU" sz="2800" b="1" u="none" strike="noStrike" dirty="0" smtClean="0">
                          <a:effectLst/>
                        </a:rPr>
                        <a:t>С.М.Кирова»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«Москва»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«Нарзан»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63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«Пикет»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8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1008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Пятигорск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0628"/>
              </p:ext>
            </p:extLst>
          </p:nvPr>
        </p:nvGraphicFramePr>
        <p:xfrm>
          <a:off x="251520" y="2852938"/>
          <a:ext cx="8640957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704"/>
                <a:gridCol w="2304253"/>
              </a:tblGrid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baseline="0" dirty="0" smtClean="0">
                          <a:effectLst/>
                        </a:rPr>
                        <a:t> Пансионат с лечением «Искра»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«им. М.Ю. Лермонтова»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«Лесная поляна»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«Родник»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20%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3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Анапа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06641"/>
              </p:ext>
            </p:extLst>
          </p:nvPr>
        </p:nvGraphicFramePr>
        <p:xfrm>
          <a:off x="292100" y="2492896"/>
          <a:ext cx="8600379" cy="4126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3450"/>
                <a:gridCol w="3036929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</a:t>
                      </a:r>
                      <a:r>
                        <a:rPr lang="ru-RU" sz="2400" b="1" u="none" strike="noStrike" dirty="0">
                          <a:effectLst/>
                        </a:rPr>
                        <a:t>"Родник"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 smtClean="0">
                          <a:effectLst/>
                        </a:rPr>
                        <a:t> Пансионат </a:t>
                      </a:r>
                      <a:r>
                        <a:rPr lang="ru-RU" sz="2400" b="1" u="none" strike="noStrike" dirty="0">
                          <a:effectLst/>
                        </a:rPr>
                        <a:t>"Шихан"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3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Пансионат </a:t>
                      </a:r>
                      <a:r>
                        <a:rPr lang="ru-RU" sz="2400" b="1" u="none" strike="noStrike" dirty="0">
                          <a:effectLst/>
                        </a:rPr>
                        <a:t>"Нива"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Пансионат </a:t>
                      </a:r>
                      <a:r>
                        <a:rPr lang="ru-RU" sz="2400" b="1" u="none" strike="noStrike" dirty="0">
                          <a:effectLst/>
                        </a:rPr>
                        <a:t>"Урал"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3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</a:t>
                      </a:r>
                      <a:r>
                        <a:rPr lang="ru-RU" sz="2400" b="1" u="none" strike="noStrike" dirty="0">
                          <a:effectLst/>
                        </a:rPr>
                        <a:t>"ДиЛУЧ"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Пансионат </a:t>
                      </a:r>
                      <a:r>
                        <a:rPr lang="ru-RU" sz="2400" b="1" u="none" strike="noStrike" dirty="0">
                          <a:effectLst/>
                        </a:rPr>
                        <a:t>"Шингари"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Санаторий </a:t>
                      </a:r>
                      <a:r>
                        <a:rPr lang="ru-RU" sz="2400" b="1" u="none" strike="noStrike" dirty="0">
                          <a:effectLst/>
                        </a:rPr>
                        <a:t>"Русь"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12%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7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</a:rPr>
                        <a:t>Санаторий "Надежда"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7%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6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Отель </a:t>
                      </a:r>
                      <a:r>
                        <a:rPr lang="ru-RU" sz="2400" b="1" u="none" strike="noStrike" dirty="0">
                          <a:effectLst/>
                        </a:rPr>
                        <a:t>"Черноморочка"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effectLst/>
                        </a:rPr>
                        <a:t> Гостиница </a:t>
                      </a:r>
                      <a:r>
                        <a:rPr lang="ru-RU" sz="2400" b="1" u="none" strike="noStrike" dirty="0">
                          <a:effectLst/>
                        </a:rPr>
                        <a:t>"Черноморская"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Сочи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09610"/>
              </p:ext>
            </p:extLst>
          </p:nvPr>
        </p:nvGraphicFramePr>
        <p:xfrm>
          <a:off x="251521" y="2420888"/>
          <a:ext cx="8640957" cy="417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4991"/>
                <a:gridCol w="2595966"/>
              </a:tblGrid>
              <a:tr h="447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Санаторий «Адлеркурорт»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20%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</a:t>
                      </a:r>
                      <a:r>
                        <a:rPr lang="en-US" sz="2300" b="1" u="none" strike="noStrike" dirty="0" smtClean="0">
                          <a:effectLst/>
                        </a:rPr>
                        <a:t>Отель </a:t>
                      </a:r>
                      <a:r>
                        <a:rPr lang="ru-RU" sz="2300" b="1" u="none" strike="noStrike" dirty="0" smtClean="0">
                          <a:effectLst/>
                        </a:rPr>
                        <a:t>«</a:t>
                      </a:r>
                      <a:r>
                        <a:rPr lang="en-US" sz="2300" b="1" u="none" strike="noStrike" dirty="0" smtClean="0">
                          <a:effectLst/>
                        </a:rPr>
                        <a:t>Sea </a:t>
                      </a:r>
                      <a:r>
                        <a:rPr lang="en-US" sz="2300" b="1" u="none" strike="noStrike" dirty="0">
                          <a:effectLst/>
                        </a:rPr>
                        <a:t>Galaxy Hotel Congress &amp; </a:t>
                      </a:r>
                      <a:r>
                        <a:rPr lang="en-US" sz="2300" b="1" u="none" strike="noStrike" dirty="0" smtClean="0">
                          <a:effectLst/>
                        </a:rPr>
                        <a:t>SPA</a:t>
                      </a:r>
                      <a:r>
                        <a:rPr lang="ru-RU" sz="2300" b="1" u="none" strike="noStrike" dirty="0" smtClean="0">
                          <a:effectLst/>
                        </a:rPr>
                        <a:t>»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20%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Санаторий «Металлург»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20%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ОК «им. Мориса Тореза»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20%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t"/>
                      <a:r>
                        <a:rPr lang="ru-RU" sz="2300" b="1" u="none" strike="noStrike" dirty="0" smtClean="0">
                          <a:effectLst/>
                        </a:rPr>
                        <a:t> Гостиничный </a:t>
                      </a:r>
                      <a:r>
                        <a:rPr lang="ru-RU" sz="2300" b="1" u="none" strike="noStrike" dirty="0">
                          <a:effectLst/>
                        </a:rPr>
                        <a:t>комплекс </a:t>
                      </a:r>
                      <a:r>
                        <a:rPr lang="ru-RU" sz="2300" b="1" u="none" strike="noStrike" dirty="0" smtClean="0">
                          <a:effectLst/>
                        </a:rPr>
                        <a:t>«</a:t>
                      </a:r>
                      <a:r>
                        <a:rPr lang="en-US" sz="2300" b="1" u="none" strike="noStrike" dirty="0" smtClean="0">
                          <a:effectLst/>
                        </a:rPr>
                        <a:t>Bridge Resort</a:t>
                      </a:r>
                      <a:r>
                        <a:rPr lang="ru-RU" sz="2300" b="1" u="none" strike="noStrike" dirty="0" smtClean="0">
                          <a:effectLst/>
                        </a:rPr>
                        <a:t>»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13%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Санаторий «Одиссея»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10%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Пансионат «Автомобилист»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10%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Санаторий «Горный воздух»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13%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Санаторий «Золотой колос»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15%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300" b="1" u="none" strike="noStrike" dirty="0" smtClean="0">
                          <a:effectLst/>
                        </a:rPr>
                        <a:t> Город-отель «Бархатные сезоны»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</a:rPr>
                        <a:t>15%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l" fontAlgn="t"/>
                      <a:r>
                        <a:rPr lang="ru-RU" sz="2300" b="1" u="none" strike="noStrike" dirty="0" smtClean="0">
                          <a:effectLst/>
                        </a:rPr>
                        <a:t> Санаторий «Бирюза»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300" b="1" u="none" strike="noStrike" dirty="0" smtClean="0">
                          <a:effectLst/>
                        </a:rPr>
                        <a:t>10%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0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rofkurort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88148"/>
          <a:stretch/>
        </p:blipFill>
        <p:spPr bwMode="auto">
          <a:xfrm>
            <a:off x="251520" y="116113"/>
            <a:ext cx="8640959" cy="12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556792"/>
            <a:ext cx="864095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Геленджик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29393"/>
              </p:ext>
            </p:extLst>
          </p:nvPr>
        </p:nvGraphicFramePr>
        <p:xfrm>
          <a:off x="251521" y="2268481"/>
          <a:ext cx="8640958" cy="138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700"/>
                <a:gridCol w="3051258"/>
              </a:tblGrid>
              <a:tr h="512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baseline="0" dirty="0" smtClean="0">
                          <a:effectLst/>
                        </a:rPr>
                        <a:t> С</a:t>
                      </a:r>
                      <a:r>
                        <a:rPr lang="ru-RU" sz="2800" b="1" u="none" strike="noStrike" dirty="0" smtClean="0">
                          <a:effectLst/>
                        </a:rPr>
                        <a:t>КК «</a:t>
                      </a:r>
                      <a:r>
                        <a:rPr lang="ru-RU" sz="2800" b="1" u="none" strike="noStrike" dirty="0" err="1" smtClean="0">
                          <a:effectLst/>
                        </a:rPr>
                        <a:t>Вулан</a:t>
                      </a:r>
                      <a:r>
                        <a:rPr lang="ru-RU" sz="2800" b="1" u="none" strike="noStrike" dirty="0" smtClean="0">
                          <a:effectLst/>
                        </a:rPr>
                        <a:t>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u="none" strike="noStrike" dirty="0" smtClean="0">
                          <a:effectLst/>
                        </a:rPr>
                        <a:t> Пансионат «Радуга»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Санаторий «Архипо-Осиповка»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12%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7576" y="4001301"/>
            <a:ext cx="8640958" cy="5775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Туапсинский район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41497"/>
              </p:ext>
            </p:extLst>
          </p:nvPr>
        </p:nvGraphicFramePr>
        <p:xfrm>
          <a:off x="314206" y="4797152"/>
          <a:ext cx="8600380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3451"/>
                <a:gridCol w="3036929"/>
              </a:tblGrid>
              <a:tr h="457167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u="none" strike="noStrike" dirty="0" smtClean="0">
                          <a:effectLst/>
                        </a:rPr>
                        <a:t> </a:t>
                      </a:r>
                      <a:r>
                        <a:rPr lang="en-US" sz="2800" b="1" u="none" strike="noStrike" dirty="0" smtClean="0">
                          <a:effectLst/>
                        </a:rPr>
                        <a:t>AMAKS </a:t>
                      </a:r>
                      <a:r>
                        <a:rPr lang="ru-RU" sz="2800" b="1" u="none" strike="noStrike" dirty="0">
                          <a:effectLst/>
                        </a:rPr>
                        <a:t>Курорт </a:t>
                      </a:r>
                      <a:r>
                        <a:rPr lang="ru-RU" sz="2800" b="1" u="none" strike="noStrike" dirty="0" smtClean="0">
                          <a:effectLst/>
                        </a:rPr>
                        <a:t>«Орбита»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13%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b="1" u="none" strike="noStrike" dirty="0" smtClean="0">
                          <a:effectLst/>
                        </a:rPr>
                        <a:t> Санаторий «Зеленая долина»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10%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База </a:t>
                      </a:r>
                      <a:r>
                        <a:rPr lang="ru-RU" sz="2800" b="1" u="none" strike="noStrike" dirty="0">
                          <a:effectLst/>
                        </a:rPr>
                        <a:t>отдыха </a:t>
                      </a:r>
                      <a:r>
                        <a:rPr lang="ru-RU" sz="2800" b="1" u="none" strike="noStrike" dirty="0" smtClean="0">
                          <a:effectLst/>
                        </a:rPr>
                        <a:t>«Русалочка»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12%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07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b="1" u="none" strike="noStrike" dirty="0" smtClean="0">
                          <a:effectLst/>
                        </a:rPr>
                        <a:t> База </a:t>
                      </a:r>
                      <a:r>
                        <a:rPr lang="ru-RU" sz="2800" b="1" u="none" strike="noStrike" dirty="0">
                          <a:effectLst/>
                        </a:rPr>
                        <a:t>отдыха </a:t>
                      </a:r>
                      <a:r>
                        <a:rPr lang="ru-RU" sz="2800" b="1" u="none" strike="noStrike" dirty="0" smtClean="0">
                          <a:effectLst/>
                        </a:rPr>
                        <a:t>«Торнадо»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</a:rPr>
                        <a:t>12%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8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965</Words>
  <Application>Microsoft Office PowerPoint</Application>
  <PresentationFormat>Экран (4:3)</PresentationFormat>
  <Paragraphs>274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2022-05-25T05:48:29Z</dcterms:created>
  <dcterms:modified xsi:type="dcterms:W3CDTF">2022-05-25T09:23:50Z</dcterms:modified>
</cp:coreProperties>
</file>